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5"/>
  </p:notesMasterIdLst>
  <p:sldIdLst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</p:sldIdLst>
  <p:sldSz cx="9144000" cy="6858000" type="screen4x3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1038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igh_cross" TargetMode="External"/><Relationship Id="rId3" Type="http://schemas.openxmlformats.org/officeDocument/2006/relationships/hyperlink" Target="https://en.wikipedia.org/wiki/Cross" TargetMode="External"/><Relationship Id="rId7" Type="http://schemas.openxmlformats.org/officeDocument/2006/relationships/hyperlink" Target="https://en.wikipedia.org/wiki/Christian_cross" TargetMode="External"/><Relationship Id="rId12" Type="http://schemas.openxmlformats.org/officeDocument/2006/relationships/hyperlink" Target="https://en.wikipedia.org/wiki/Insular_ar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eltic_Christianity" TargetMode="External"/><Relationship Id="rId11" Type="http://schemas.openxmlformats.org/officeDocument/2006/relationships/hyperlink" Target="https://en.wikipedia.org/wiki/Motif_(visual_arts)" TargetMode="External"/><Relationship Id="rId5" Type="http://schemas.openxmlformats.org/officeDocument/2006/relationships/hyperlink" Target="https://en.wikipedia.org/wiki/Celtic_cross#cite_note-2" TargetMode="External"/><Relationship Id="rId10" Type="http://schemas.openxmlformats.org/officeDocument/2006/relationships/hyperlink" Target="https://en.wikipedia.org/wiki/Celtic_Revival" TargetMode="External"/><Relationship Id="rId4" Type="http://schemas.openxmlformats.org/officeDocument/2006/relationships/hyperlink" Target="https://en.wikipedia.org/wiki/Halo_(religious_iconography)" TargetMode="External"/><Relationship Id="rId9" Type="http://schemas.openxmlformats.org/officeDocument/2006/relationships/hyperlink" Target="https://en.wikipedia.org/wiki/Celtic_cross#cite_note-3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Nighthawks 1942</a:t>
            </a: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01716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2550-2490 BCE</a:t>
            </a:r>
            <a:endParaRPr dirty="0"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65229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>
                <a:effectLst/>
              </a:rPr>
              <a:t>6</a:t>
            </a:r>
            <a:r>
              <a:rPr lang="en-US" baseline="30000" dirty="0" smtClean="0">
                <a:effectLst/>
              </a:rPr>
              <a:t>th</a:t>
            </a:r>
            <a:r>
              <a:rPr lang="en-US" dirty="0" smtClean="0">
                <a:effectLst/>
              </a:rPr>
              <a:t> century Celtic Cross is a symbol that combines a </a:t>
            </a:r>
            <a:r>
              <a:rPr lang="en-US" dirty="0" smtClean="0">
                <a:effectLst/>
                <a:hlinkClick r:id="rId3" tooltip="Cross"/>
              </a:rPr>
              <a:t>cross</a:t>
            </a:r>
            <a:r>
              <a:rPr lang="en-US" dirty="0" smtClean="0">
                <a:effectLst/>
              </a:rPr>
              <a:t> with a ring surrounding the intersection; the cross' stem being longer than the other three intersection. It belongs to a wider group of crosses with a halo or </a:t>
            </a:r>
            <a:r>
              <a:rPr lang="en-US" i="1" dirty="0" smtClean="0">
                <a:effectLst/>
                <a:hlinkClick r:id="rId4" tooltip="Halo (religious iconography)"/>
              </a:rPr>
              <a:t>nimbus</a:t>
            </a:r>
            <a:r>
              <a:rPr lang="en-US" dirty="0" smtClean="0">
                <a:effectLst/>
              </a:rPr>
              <a:t>.</a:t>
            </a:r>
            <a:r>
              <a:rPr lang="en-US" b="0" i="0" baseline="30000" dirty="0" smtClean="0">
                <a:effectLst/>
                <a:hlinkClick r:id="rId5"/>
              </a:rPr>
              <a:t>[2]</a:t>
            </a:r>
            <a:r>
              <a:rPr lang="en-US" dirty="0" smtClean="0">
                <a:effectLst/>
              </a:rPr>
              <a:t> In the </a:t>
            </a:r>
            <a:r>
              <a:rPr lang="en-US" dirty="0" smtClean="0">
                <a:effectLst/>
                <a:hlinkClick r:id="rId6" tooltip="Celtic Christianity"/>
              </a:rPr>
              <a:t>Celtic Christian</a:t>
            </a:r>
            <a:r>
              <a:rPr lang="en-US" dirty="0" smtClean="0">
                <a:effectLst/>
              </a:rPr>
              <a:t> world it was combined with the </a:t>
            </a:r>
            <a:r>
              <a:rPr lang="en-US" dirty="0" smtClean="0">
                <a:effectLst/>
                <a:hlinkClick r:id="rId7" tooltip="Christian cross"/>
              </a:rPr>
              <a:t>Christian cross</a:t>
            </a:r>
            <a:r>
              <a:rPr lang="en-US" dirty="0" smtClean="0">
                <a:effectLst/>
              </a:rPr>
              <a:t> and this design was often used for </a:t>
            </a:r>
            <a:r>
              <a:rPr lang="en-US" dirty="0" smtClean="0">
                <a:effectLst/>
                <a:hlinkClick r:id="rId8" tooltip="High cross"/>
              </a:rPr>
              <a:t>high crosses</a:t>
            </a:r>
            <a:r>
              <a:rPr lang="en-US" dirty="0" smtClean="0">
                <a:effectLst/>
              </a:rPr>
              <a:t> – a free-standing cross made of stone and often richly decorated.</a:t>
            </a:r>
            <a:r>
              <a:rPr lang="en-US" b="0" i="0" baseline="30000" dirty="0" smtClean="0">
                <a:effectLst/>
                <a:hlinkClick r:id="rId9"/>
              </a:rPr>
              <a:t>[3]</a:t>
            </a:r>
            <a:r>
              <a:rPr lang="en-US" dirty="0" smtClean="0">
                <a:effectLst/>
              </a:rPr>
              <a:t> With the </a:t>
            </a:r>
            <a:r>
              <a:rPr lang="en-US" dirty="0" smtClean="0">
                <a:effectLst/>
                <a:hlinkClick r:id="rId10" tooltip="Celtic Revival"/>
              </a:rPr>
              <a:t>Celtic Revival</a:t>
            </a:r>
            <a:r>
              <a:rPr lang="en-US" dirty="0" smtClean="0">
                <a:effectLst/>
              </a:rPr>
              <a:t> the shape, usually decorated with interlace and other </a:t>
            </a:r>
            <a:r>
              <a:rPr lang="en-US" dirty="0" smtClean="0">
                <a:effectLst/>
                <a:hlinkClick r:id="rId11" tooltip="Motif (visual arts)"/>
              </a:rPr>
              <a:t>motifs</a:t>
            </a:r>
            <a:r>
              <a:rPr lang="en-US" dirty="0" smtClean="0">
                <a:effectLst/>
              </a:rPr>
              <a:t> from </a:t>
            </a:r>
            <a:r>
              <a:rPr lang="en-US" dirty="0" smtClean="0">
                <a:effectLst/>
                <a:hlinkClick r:id="rId12" tooltip="Insular art"/>
              </a:rPr>
              <a:t>Insular art</a:t>
            </a:r>
            <a:r>
              <a:rPr lang="en-US" dirty="0" smtClean="0">
                <a:effectLst/>
              </a:rPr>
              <a:t>, became popular for funerary monuments and other uses, and has remained so, spreading well beyond Ireland.</a:t>
            </a:r>
            <a:endParaRPr dirty="0"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83298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Left - </a:t>
            </a: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Santa </a:t>
            </a:r>
            <a:r>
              <a:rPr lang="en-US" sz="11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Trinita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Madonna</a:t>
            </a:r>
            <a:r>
              <a:rPr lang="en-US" sz="11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Santa </a:t>
            </a:r>
            <a:r>
              <a:rPr lang="en-US" sz="11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Trinita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Maestà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was painted by </a:t>
            </a: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Cimabue 1290-1300</a:t>
            </a:r>
          </a:p>
          <a:p>
            <a:pPr>
              <a:spcBef>
                <a:spcPts val="0"/>
              </a:spcBef>
              <a:buNone/>
            </a:pP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- Madonna Enthroned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also known as the </a:t>
            </a:r>
            <a:r>
              <a:rPr lang="en-US" sz="11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Ognissanti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Madonna by Giotto 1310</a:t>
            </a:r>
            <a:endParaRPr dirty="0"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474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98359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1503-06</a:t>
            </a:r>
            <a:endParaRPr dirty="0"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2558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Jean Arp 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Collage with Squares Arranged According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Laws of Chance) 1917</a:t>
            </a:r>
            <a:endParaRPr dirty="0"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465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Raft of the Medusa Gericault</a:t>
            </a:r>
            <a:r>
              <a:rPr lang="en-US" baseline="0" dirty="0" smtClean="0"/>
              <a:t> 1818-19</a:t>
            </a:r>
            <a:endParaRPr dirty="0"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2087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Michelangelo David 1501-04</a:t>
            </a:r>
            <a:endParaRPr dirty="0"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157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Guernica</a:t>
            </a:r>
            <a:r>
              <a:rPr lang="en-US" baseline="0" dirty="0" smtClean="0"/>
              <a:t> 1937</a:t>
            </a:r>
            <a:endParaRPr dirty="0"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169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Maya </a:t>
            </a:r>
            <a:r>
              <a:rPr lang="en-US" dirty="0" err="1" smtClean="0"/>
              <a:t>lin</a:t>
            </a:r>
            <a:r>
              <a:rPr lang="en-US" dirty="0" smtClean="0"/>
              <a:t> 1982</a:t>
            </a:r>
            <a:endParaRPr dirty="0"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198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3275" tIns="93275" rIns="93275" bIns="932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Oppenheim 1936</a:t>
            </a:r>
            <a:endParaRPr dirty="0"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68629" y="697229"/>
            <a:ext cx="4673999" cy="3486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025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88900" algn="l" rtl="0">
              <a:spcBef>
                <a:spcPts val="440"/>
              </a:spcBef>
              <a:buClr>
                <a:schemeClr val="accent1"/>
              </a:buClr>
              <a:buFont typeface="Calibri"/>
              <a:buChar char="•"/>
              <a:defRPr/>
            </a:lvl1pPr>
            <a:lvl2pPr marL="640080" indent="-106680" algn="l" rtl="0">
              <a:spcBef>
                <a:spcPts val="400"/>
              </a:spcBef>
              <a:buClr>
                <a:schemeClr val="accent2"/>
              </a:buClr>
              <a:buFont typeface="Calibri"/>
              <a:buChar char="•"/>
              <a:defRPr/>
            </a:lvl2pPr>
            <a:lvl3pPr marL="1005839" indent="-116839" algn="l" rtl="0">
              <a:spcBef>
                <a:spcPts val="360"/>
              </a:spcBef>
              <a:buClr>
                <a:schemeClr val="accent3"/>
              </a:buClr>
              <a:buFont typeface="Calibri"/>
              <a:buChar char="•"/>
              <a:defRPr/>
            </a:lvl3pPr>
            <a:lvl4pPr marL="1280160" indent="-137160" algn="l" rtl="0">
              <a:spcBef>
                <a:spcPts val="320"/>
              </a:spcBef>
              <a:buClr>
                <a:schemeClr val="accent4"/>
              </a:buClr>
              <a:buFont typeface="Calibri"/>
              <a:buChar char="•"/>
              <a:defRPr/>
            </a:lvl4pPr>
            <a:lvl5pPr marL="1554480" indent="-144780" algn="l" rtl="0">
              <a:spcBef>
                <a:spcPts val="280"/>
              </a:spcBef>
              <a:buClr>
                <a:schemeClr val="accent5"/>
              </a:buClr>
              <a:buFont typeface="Calibri"/>
              <a:buChar char="•"/>
              <a:defRPr/>
            </a:lvl5pPr>
            <a:lvl6pPr marL="1737360" indent="-99060" algn="l" rtl="0">
              <a:spcBef>
                <a:spcPts val="280"/>
              </a:spcBef>
              <a:buClr>
                <a:schemeClr val="accent1"/>
              </a:buClr>
              <a:buFont typeface="Calibri"/>
              <a:buChar char="•"/>
              <a:defRPr/>
            </a:lvl6pPr>
            <a:lvl7pPr marL="1920240" indent="-104139" algn="l" rtl="0">
              <a:spcBef>
                <a:spcPts val="280"/>
              </a:spcBef>
              <a:buClr>
                <a:schemeClr val="accent2"/>
              </a:buClr>
              <a:buFont typeface="Calibri"/>
              <a:buChar char="•"/>
              <a:defRPr/>
            </a:lvl7pPr>
            <a:lvl8pPr marL="2103120" indent="-96520" algn="l" rtl="0">
              <a:spcBef>
                <a:spcPts val="280"/>
              </a:spcBef>
              <a:buClr>
                <a:schemeClr val="accent3"/>
              </a:buClr>
              <a:buFont typeface="Calibri"/>
              <a:buChar char="•"/>
              <a:defRPr/>
            </a:lvl8pPr>
            <a:lvl9pPr marL="2286000" indent="-101600" algn="l" rtl="0">
              <a:spcBef>
                <a:spcPts val="280"/>
              </a:spcBef>
              <a:buClr>
                <a:schemeClr val="accent4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 rot="5400000">
            <a:off x="4579937" y="2324100"/>
            <a:ext cx="5851525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88900" algn="l" rtl="0">
              <a:spcBef>
                <a:spcPts val="440"/>
              </a:spcBef>
              <a:buClr>
                <a:schemeClr val="accent1"/>
              </a:buClr>
              <a:buFont typeface="Calibri"/>
              <a:buChar char="•"/>
              <a:defRPr/>
            </a:lvl1pPr>
            <a:lvl2pPr marL="640080" indent="-106680" algn="l" rtl="0">
              <a:spcBef>
                <a:spcPts val="400"/>
              </a:spcBef>
              <a:buClr>
                <a:schemeClr val="accent2"/>
              </a:buClr>
              <a:buFont typeface="Calibri"/>
              <a:buChar char="•"/>
              <a:defRPr/>
            </a:lvl2pPr>
            <a:lvl3pPr marL="1005839" indent="-116839" algn="l" rtl="0">
              <a:spcBef>
                <a:spcPts val="360"/>
              </a:spcBef>
              <a:buClr>
                <a:schemeClr val="accent3"/>
              </a:buClr>
              <a:buFont typeface="Calibri"/>
              <a:buChar char="•"/>
              <a:defRPr/>
            </a:lvl3pPr>
            <a:lvl4pPr marL="1280160" indent="-137160" algn="l" rtl="0">
              <a:spcBef>
                <a:spcPts val="320"/>
              </a:spcBef>
              <a:buClr>
                <a:schemeClr val="accent4"/>
              </a:buClr>
              <a:buFont typeface="Calibri"/>
              <a:buChar char="•"/>
              <a:defRPr/>
            </a:lvl4pPr>
            <a:lvl5pPr marL="1554480" indent="-144780" algn="l" rtl="0">
              <a:spcBef>
                <a:spcPts val="280"/>
              </a:spcBef>
              <a:buClr>
                <a:schemeClr val="accent5"/>
              </a:buClr>
              <a:buFont typeface="Calibri"/>
              <a:buChar char="•"/>
              <a:defRPr/>
            </a:lvl5pPr>
            <a:lvl6pPr marL="1737360" indent="-99060" algn="l" rtl="0">
              <a:spcBef>
                <a:spcPts val="280"/>
              </a:spcBef>
              <a:buClr>
                <a:schemeClr val="accent1"/>
              </a:buClr>
              <a:buFont typeface="Calibri"/>
              <a:buChar char="•"/>
              <a:defRPr/>
            </a:lvl6pPr>
            <a:lvl7pPr marL="1920240" indent="-104139" algn="l" rtl="0">
              <a:spcBef>
                <a:spcPts val="280"/>
              </a:spcBef>
              <a:buClr>
                <a:schemeClr val="accent2"/>
              </a:buClr>
              <a:buFont typeface="Calibri"/>
              <a:buChar char="•"/>
              <a:defRPr/>
            </a:lvl7pPr>
            <a:lvl8pPr marL="2103120" indent="-96520" algn="l" rtl="0">
              <a:spcBef>
                <a:spcPts val="280"/>
              </a:spcBef>
              <a:buClr>
                <a:schemeClr val="accent3"/>
              </a:buClr>
              <a:buFont typeface="Calibri"/>
              <a:buChar char="•"/>
              <a:defRPr/>
            </a:lvl8pPr>
            <a:lvl9pPr marL="2286000" indent="-101600" algn="l" rtl="0">
              <a:spcBef>
                <a:spcPts val="280"/>
              </a:spcBef>
              <a:buClr>
                <a:schemeClr val="accent4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099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99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699" cy="58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99" cy="469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722312" y="5486400"/>
            <a:ext cx="7659687" cy="11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722312" y="3852862"/>
            <a:ext cx="6135686" cy="163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9E9C97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 rot="5400000">
            <a:off x="4732349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4196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3"/>
          </p:nvPr>
        </p:nvSpPr>
        <p:spPr>
          <a:xfrm>
            <a:off x="44196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4"/>
          </p:nvPr>
        </p:nvSpPr>
        <p:spPr>
          <a:xfrm>
            <a:off x="44196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04801" y="5495544"/>
            <a:ext cx="7772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04798" y="6096000"/>
            <a:ext cx="7772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304800" y="381000"/>
            <a:ext cx="7772400" cy="4942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88900" algn="l" rtl="0">
              <a:spcBef>
                <a:spcPts val="440"/>
              </a:spcBef>
              <a:buClr>
                <a:schemeClr val="accent1"/>
              </a:buClr>
              <a:buFont typeface="Calibri"/>
              <a:buChar char="•"/>
              <a:defRPr/>
            </a:lvl1pPr>
            <a:lvl2pPr marL="640080" indent="-106680" algn="l" rtl="0">
              <a:spcBef>
                <a:spcPts val="400"/>
              </a:spcBef>
              <a:buClr>
                <a:schemeClr val="accent2"/>
              </a:buClr>
              <a:buFont typeface="Calibri"/>
              <a:buChar char="•"/>
              <a:defRPr/>
            </a:lvl2pPr>
            <a:lvl3pPr marL="1005839" indent="-116839" algn="l" rtl="0">
              <a:spcBef>
                <a:spcPts val="360"/>
              </a:spcBef>
              <a:buClr>
                <a:schemeClr val="accent3"/>
              </a:buClr>
              <a:buFont typeface="Calibri"/>
              <a:buChar char="•"/>
              <a:defRPr/>
            </a:lvl3pPr>
            <a:lvl4pPr marL="1280160" indent="-137160" algn="l" rtl="0">
              <a:spcBef>
                <a:spcPts val="320"/>
              </a:spcBef>
              <a:buClr>
                <a:schemeClr val="accent4"/>
              </a:buClr>
              <a:buFont typeface="Calibri"/>
              <a:buChar char="•"/>
              <a:defRPr/>
            </a:lvl4pPr>
            <a:lvl5pPr marL="1554480" indent="-144780" algn="l" rtl="0">
              <a:spcBef>
                <a:spcPts val="280"/>
              </a:spcBef>
              <a:buClr>
                <a:schemeClr val="accent5"/>
              </a:buClr>
              <a:buFont typeface="Calibri"/>
              <a:buChar char="•"/>
              <a:defRPr/>
            </a:lvl5pPr>
            <a:lvl6pPr marL="1737360" indent="-99060" algn="l" rtl="0">
              <a:spcBef>
                <a:spcPts val="280"/>
              </a:spcBef>
              <a:buClr>
                <a:schemeClr val="accent1"/>
              </a:buClr>
              <a:buFont typeface="Calibri"/>
              <a:buChar char="•"/>
              <a:defRPr/>
            </a:lvl6pPr>
            <a:lvl7pPr marL="1920240" indent="-104139" algn="l" rtl="0">
              <a:spcBef>
                <a:spcPts val="280"/>
              </a:spcBef>
              <a:buClr>
                <a:schemeClr val="accent2"/>
              </a:buClr>
              <a:buFont typeface="Calibri"/>
              <a:buChar char="•"/>
              <a:defRPr/>
            </a:lvl7pPr>
            <a:lvl8pPr marL="2103120" indent="-96520" algn="l" rtl="0">
              <a:spcBef>
                <a:spcPts val="280"/>
              </a:spcBef>
              <a:buClr>
                <a:schemeClr val="accent3"/>
              </a:buClr>
              <a:buFont typeface="Calibri"/>
              <a:buChar char="•"/>
              <a:defRPr/>
            </a:lvl8pPr>
            <a:lvl9pPr marL="2286000" indent="-101600" algn="l" rtl="0">
              <a:spcBef>
                <a:spcPts val="280"/>
              </a:spcBef>
              <a:buClr>
                <a:schemeClr val="accent4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01752" y="5495278"/>
            <a:ext cx="7772400" cy="594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0" y="0"/>
            <a:ext cx="8458200" cy="5486399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 rot="5400000">
            <a:off x="1866899" y="190500"/>
            <a:ext cx="4800600" cy="76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88900" algn="l" rtl="0">
              <a:spcBef>
                <a:spcPts val="440"/>
              </a:spcBef>
              <a:buClr>
                <a:schemeClr val="accent1"/>
              </a:buClr>
              <a:buFont typeface="Calibri"/>
              <a:buChar char="•"/>
              <a:defRPr/>
            </a:lvl1pPr>
            <a:lvl2pPr marL="640080" indent="-106680" algn="l" rtl="0">
              <a:spcBef>
                <a:spcPts val="400"/>
              </a:spcBef>
              <a:buClr>
                <a:schemeClr val="accent2"/>
              </a:buClr>
              <a:buFont typeface="Calibri"/>
              <a:buChar char="•"/>
              <a:defRPr/>
            </a:lvl2pPr>
            <a:lvl3pPr marL="1005839" indent="-116839" algn="l" rtl="0">
              <a:spcBef>
                <a:spcPts val="360"/>
              </a:spcBef>
              <a:buClr>
                <a:schemeClr val="accent3"/>
              </a:buClr>
              <a:buFont typeface="Calibri"/>
              <a:buChar char="•"/>
              <a:defRPr/>
            </a:lvl3pPr>
            <a:lvl4pPr marL="1280160" indent="-137160" algn="l" rtl="0">
              <a:spcBef>
                <a:spcPts val="320"/>
              </a:spcBef>
              <a:buClr>
                <a:schemeClr val="accent4"/>
              </a:buClr>
              <a:buFont typeface="Calibri"/>
              <a:buChar char="•"/>
              <a:defRPr/>
            </a:lvl4pPr>
            <a:lvl5pPr marL="1554480" indent="-144780" algn="l" rtl="0">
              <a:spcBef>
                <a:spcPts val="280"/>
              </a:spcBef>
              <a:buClr>
                <a:schemeClr val="accent5"/>
              </a:buClr>
              <a:buFont typeface="Calibri"/>
              <a:buChar char="•"/>
              <a:defRPr/>
            </a:lvl5pPr>
            <a:lvl6pPr marL="1737360" indent="-99060" algn="l" rtl="0">
              <a:spcBef>
                <a:spcPts val="280"/>
              </a:spcBef>
              <a:buClr>
                <a:schemeClr val="accent1"/>
              </a:buClr>
              <a:buFont typeface="Calibri"/>
              <a:buChar char="•"/>
              <a:defRPr/>
            </a:lvl6pPr>
            <a:lvl7pPr marL="1920240" indent="-104139" algn="l" rtl="0">
              <a:spcBef>
                <a:spcPts val="280"/>
              </a:spcBef>
              <a:buClr>
                <a:schemeClr val="accent2"/>
              </a:buClr>
              <a:buFont typeface="Calibri"/>
              <a:buChar char="•"/>
              <a:defRPr/>
            </a:lvl7pPr>
            <a:lvl8pPr marL="2103120" indent="-96520" algn="l" rtl="0">
              <a:spcBef>
                <a:spcPts val="280"/>
              </a:spcBef>
              <a:buClr>
                <a:schemeClr val="accent3"/>
              </a:buClr>
              <a:buFont typeface="Calibri"/>
              <a:buChar char="•"/>
              <a:defRPr/>
            </a:lvl8pPr>
            <a:lvl9pPr marL="2286000" indent="-101600" algn="l" rtl="0">
              <a:spcBef>
                <a:spcPts val="280"/>
              </a:spcBef>
              <a:buClr>
                <a:schemeClr val="accent4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75000">
              <a:schemeClr val="lt1"/>
            </a:gs>
            <a:gs pos="100000">
              <a:srgbClr val="DADAD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88900" algn="l" rtl="0">
              <a:spcBef>
                <a:spcPts val="440"/>
              </a:spcBef>
              <a:buClr>
                <a:schemeClr val="accent1"/>
              </a:buClr>
              <a:buFont typeface="Calibri"/>
              <a:buChar char="•"/>
              <a:defRPr/>
            </a:lvl1pPr>
            <a:lvl2pPr marL="640080" marR="0" indent="-106680" algn="l" rtl="0">
              <a:spcBef>
                <a:spcPts val="400"/>
              </a:spcBef>
              <a:buClr>
                <a:schemeClr val="accent2"/>
              </a:buClr>
              <a:buFont typeface="Calibri"/>
              <a:buChar char="•"/>
              <a:defRPr/>
            </a:lvl2pPr>
            <a:lvl3pPr marL="1005839" marR="0" indent="-116839" algn="l" rtl="0">
              <a:spcBef>
                <a:spcPts val="360"/>
              </a:spcBef>
              <a:buClr>
                <a:schemeClr val="accent3"/>
              </a:buClr>
              <a:buFont typeface="Calibri"/>
              <a:buChar char="•"/>
              <a:defRPr/>
            </a:lvl3pPr>
            <a:lvl4pPr marL="1280160" marR="0" indent="-137160" algn="l" rtl="0">
              <a:spcBef>
                <a:spcPts val="320"/>
              </a:spcBef>
              <a:buClr>
                <a:schemeClr val="accent4"/>
              </a:buClr>
              <a:buFont typeface="Calibri"/>
              <a:buChar char="•"/>
              <a:defRPr/>
            </a:lvl4pPr>
            <a:lvl5pPr marL="1554480" marR="0" indent="-144780" algn="l" rtl="0">
              <a:spcBef>
                <a:spcPts val="280"/>
              </a:spcBef>
              <a:buClr>
                <a:schemeClr val="accent5"/>
              </a:buClr>
              <a:buFont typeface="Calibri"/>
              <a:buChar char="•"/>
              <a:defRPr/>
            </a:lvl5pPr>
            <a:lvl6pPr marL="1737360" marR="0" indent="-99060" algn="l" rtl="0">
              <a:spcBef>
                <a:spcPts val="280"/>
              </a:spcBef>
              <a:buClr>
                <a:schemeClr val="accent1"/>
              </a:buClr>
              <a:buFont typeface="Calibri"/>
              <a:buChar char="•"/>
              <a:defRPr/>
            </a:lvl6pPr>
            <a:lvl7pPr marL="1920240" marR="0" indent="-104139" algn="l" rtl="0">
              <a:spcBef>
                <a:spcPts val="280"/>
              </a:spcBef>
              <a:buClr>
                <a:schemeClr val="accent2"/>
              </a:buClr>
              <a:buFont typeface="Calibri"/>
              <a:buChar char="•"/>
              <a:defRPr/>
            </a:lvl7pPr>
            <a:lvl8pPr marL="2103120" marR="0" indent="-96520" algn="l" rtl="0">
              <a:spcBef>
                <a:spcPts val="280"/>
              </a:spcBef>
              <a:buClr>
                <a:schemeClr val="accent3"/>
              </a:buClr>
              <a:buFont typeface="Calibri"/>
              <a:buChar char="•"/>
              <a:defRPr/>
            </a:lvl8pPr>
            <a:lvl9pPr marL="2286000" marR="0" indent="-101600" algn="l" rtl="0">
              <a:spcBef>
                <a:spcPts val="280"/>
              </a:spcBef>
              <a:buClr>
                <a:schemeClr val="accent4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/>
          <p:nvPr/>
        </p:nvSpPr>
        <p:spPr>
          <a:xfrm>
            <a:off x="8458200" y="0"/>
            <a:ext cx="68579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8"/>
          <p:cNvSpPr/>
          <p:nvPr/>
        </p:nvSpPr>
        <p:spPr>
          <a:xfrm>
            <a:off x="8458200" y="5486400"/>
            <a:ext cx="685799" cy="685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9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295563" y="138544"/>
            <a:ext cx="7781636" cy="12790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28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Who knows this painting?</a:t>
            </a:r>
            <a:br>
              <a:rPr lang="en-US" sz="28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28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What’s going on here?</a:t>
            </a:r>
            <a:br>
              <a:rPr lang="en-US" sz="28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28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How does it make you </a:t>
            </a:r>
            <a:r>
              <a:rPr lang="en-US" sz="2800" b="0" i="1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feel</a:t>
            </a:r>
            <a:r>
              <a:rPr lang="en-US" sz="28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? (why?)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51321"/>
            <a:ext cx="9145944" cy="4988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0" y="1229736"/>
            <a:ext cx="35457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Purpose is what is most closely tied to theme so for this class, it is very important to be able to identify this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was it made?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is the theme?</a:t>
            </a:r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623" y="1869744"/>
            <a:ext cx="5404499" cy="405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Convention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740999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culture created this?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you tell?</a:t>
            </a: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2046" y="1417637"/>
            <a:ext cx="3442200" cy="515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4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Innovation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264595" y="846775"/>
            <a:ext cx="8422199" cy="169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only way to do this is to show you two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innovation here?  What’s new?</a:t>
            </a: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8000" y="1938281"/>
            <a:ext cx="279389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6112" y="1871963"/>
            <a:ext cx="3174900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Talk About Art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7565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take out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supplemental book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going to show you a series of images to help you understand what it all means</a:t>
            </a: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will ask for your participation frequently in this class.  Sometimes I take hands, sometimes I will use the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 sticks. 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purpose of the 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sticks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to make sure that a few very eager people don’t end up taking over the whole class.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sng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Identification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320841" y="1564104"/>
            <a:ext cx="4384799" cy="3047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easiest one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title of this painting?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the artist?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it located now?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it from?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anyone have a guess as to when it was made?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725" y="1417637"/>
            <a:ext cx="3082375" cy="46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14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hardest one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this look like?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it (color, shape, is there depth? Is it balanced?)</a:t>
            </a: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Font typeface="Calibri"/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Font typeface="Calibri"/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 way, it’s easier with abstract art.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can get much more complicated…</a:t>
            </a: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8380" y="1272005"/>
            <a:ext cx="3418500" cy="48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</a:t>
            </a: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1949200"/>
            <a:ext cx="5714999" cy="384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4689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Process/materials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2426" y="0"/>
            <a:ext cx="3626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457200" y="1604211"/>
            <a:ext cx="4422299" cy="310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this made out of?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was it made?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ideas about the meaning of this material?  Why use it when it’s so hard to work with?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86602"/>
            <a:ext cx="9144000" cy="39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457200" y="1417637"/>
            <a:ext cx="5575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content of this painting?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it a painting of?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 (my favorite! ☺)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72690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story behind this piece?</a:t>
            </a: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6642" y="2474291"/>
            <a:ext cx="6497999" cy="421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404281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227884" y="1388505"/>
            <a:ext cx="36000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Tricky sometimes, but very very important</a:t>
            </a:r>
          </a:p>
          <a:p>
            <a:pPr marL="342900" marR="0" lvl="0" indent="-342900" algn="l" rtl="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about this one and then I’ll move to an easier one</a:t>
            </a: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4300" y="3060700"/>
            <a:ext cx="6489599" cy="379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498</Words>
  <Application>Microsoft Office PowerPoint</Application>
  <PresentationFormat>On-screen Show (4:3)</PresentationFormat>
  <Paragraphs>56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Courier New</vt:lpstr>
      <vt:lpstr>Wingdings</vt:lpstr>
      <vt:lpstr>Adjacency</vt:lpstr>
      <vt:lpstr>Office Theme</vt:lpstr>
      <vt:lpstr>Who knows this painting? What’s going on here? How does it make you feel? (why?)</vt:lpstr>
      <vt:lpstr>How To Talk About Art</vt:lpstr>
      <vt:lpstr>Identification</vt:lpstr>
      <vt:lpstr>Form</vt:lpstr>
      <vt:lpstr>Form</vt:lpstr>
      <vt:lpstr>Process/materials</vt:lpstr>
      <vt:lpstr>Content</vt:lpstr>
      <vt:lpstr>Context (my favorite! ☺)</vt:lpstr>
      <vt:lpstr>Purpose</vt:lpstr>
      <vt:lpstr>Purpose</vt:lpstr>
      <vt:lpstr>Convention</vt:lpstr>
      <vt:lpstr>Innovation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Art History</dc:title>
  <dc:creator>Horman, Stacey L</dc:creator>
  <cp:lastModifiedBy>Horman, Stacey L</cp:lastModifiedBy>
  <cp:revision>5</cp:revision>
  <dcterms:modified xsi:type="dcterms:W3CDTF">2015-09-03T13:19:44Z</dcterms:modified>
</cp:coreProperties>
</file>